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3" r:id="rId3"/>
    <p:sldId id="308" r:id="rId4"/>
    <p:sldId id="309" r:id="rId5"/>
    <p:sldId id="311" r:id="rId6"/>
    <p:sldId id="312" r:id="rId7"/>
    <p:sldId id="324" r:id="rId8"/>
    <p:sldId id="318" r:id="rId9"/>
    <p:sldId id="317" r:id="rId10"/>
    <p:sldId id="319" r:id="rId11"/>
    <p:sldId id="332" r:id="rId12"/>
    <p:sldId id="320" r:id="rId13"/>
    <p:sldId id="323" r:id="rId14"/>
    <p:sldId id="314" r:id="rId15"/>
    <p:sldId id="315" r:id="rId16"/>
    <p:sldId id="331" r:id="rId17"/>
    <p:sldId id="326" r:id="rId18"/>
    <p:sldId id="327" r:id="rId19"/>
    <p:sldId id="328" r:id="rId20"/>
    <p:sldId id="329" r:id="rId21"/>
    <p:sldId id="333" r:id="rId22"/>
    <p:sldId id="334" r:id="rId23"/>
    <p:sldId id="330" r:id="rId24"/>
    <p:sldId id="271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42"/>
    <a:srgbClr val="008B40"/>
    <a:srgbClr val="C5EDF0"/>
    <a:srgbClr val="AECFD1"/>
    <a:srgbClr val="000000"/>
    <a:srgbClr val="A6A6A6"/>
    <a:srgbClr val="898989"/>
    <a:srgbClr val="5B5647"/>
    <a:srgbClr val="9A1D2B"/>
    <a:srgbClr val="BF2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5085" autoAdjust="0"/>
  </p:normalViewPr>
  <p:slideViewPr>
    <p:cSldViewPr>
      <p:cViewPr varScale="1">
        <p:scale>
          <a:sx n="101" d="100"/>
          <a:sy n="101" d="100"/>
        </p:scale>
        <p:origin x="14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7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FB32D266-C723-43F2-96AE-D9FF0C5BD25B}" type="datetimeFigureOut">
              <a:rPr lang="en-GB" altLang="es-ES"/>
              <a:pPr>
                <a:defRPr/>
              </a:pPr>
              <a:t>11/06/2018</a:t>
            </a:fld>
            <a:endParaRPr lang="en-GB" alt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A754DB94-9AA3-41E2-9317-3C56BDC968E4}" type="slidenum">
              <a:rPr lang="en-GB" altLang="es-ES"/>
              <a:pPr>
                <a:defRPr/>
              </a:pPr>
              <a:t>‹#›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3685436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8CC6EFAB-0BD4-4FE8-A1DB-E42C94682410}" type="datetimeFigureOut">
              <a:rPr lang="en-GB" altLang="es-ES"/>
              <a:pPr>
                <a:defRPr/>
              </a:pPr>
              <a:t>11/06/2018</a:t>
            </a:fld>
            <a:endParaRPr lang="en-GB" alt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s-ES" noProof="0"/>
              <a:t>Click to edit Master text styles</a:t>
            </a:r>
          </a:p>
          <a:p>
            <a:pPr lvl="1"/>
            <a:r>
              <a:rPr lang="en-US" altLang="es-ES" noProof="0"/>
              <a:t>Second level</a:t>
            </a:r>
          </a:p>
          <a:p>
            <a:pPr lvl="2"/>
            <a:r>
              <a:rPr lang="en-US" altLang="es-ES" noProof="0"/>
              <a:t>Third level</a:t>
            </a:r>
          </a:p>
          <a:p>
            <a:pPr lvl="3"/>
            <a:r>
              <a:rPr lang="en-US" altLang="es-ES" noProof="0"/>
              <a:t>Fourth level</a:t>
            </a:r>
          </a:p>
          <a:p>
            <a:pPr lvl="4"/>
            <a:r>
              <a:rPr lang="en-US" altLang="es-ES" noProof="0"/>
              <a:t>Fifth level</a:t>
            </a:r>
            <a:endParaRPr lang="en-GB" alt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743F554D-B9F5-4CFE-BDF3-41161D72439A}" type="slidenum">
              <a:rPr lang="en-GB" altLang="es-ES"/>
              <a:pPr>
                <a:defRPr/>
              </a:pPr>
              <a:t>‹#›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300944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es-E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523DD0-ECAB-4362-9EE2-DB907A98469D}" type="slidenum">
              <a:rPr lang="en-GB" altLang="es-ES"/>
              <a:pPr eaLnBrk="1" hangingPunct="1">
                <a:spcBef>
                  <a:spcPct val="0"/>
                </a:spcBef>
              </a:pPr>
              <a:t>1</a:t>
            </a:fld>
            <a:endParaRPr lang="en-GB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5"/>
            <a:ext cx="8640960" cy="147002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0E797-3A92-478D-95DE-F3FF0BF6A2D5}" type="slidenum">
              <a:rPr lang="en-GB" altLang="es-ES"/>
              <a:pPr>
                <a:defRPr/>
              </a:pPr>
              <a:t>‹#›</a:t>
            </a:fld>
            <a:endParaRPr lang="en-GB" altLang="es-E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EA44B-CE68-499C-9F94-B1584428F28B}" type="datetime4">
              <a:rPr lang="en-GB" altLang="es-ES"/>
              <a:pPr>
                <a:defRPr/>
              </a:pPr>
              <a:t>11 June 2018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52350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89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80CCD-FA9B-4D32-B279-DE26692B17C1}" type="slidenum">
              <a:rPr lang="en-GB" altLang="es-ES"/>
              <a:pPr>
                <a:defRPr/>
              </a:pPr>
              <a:t>‹#›</a:t>
            </a:fld>
            <a:endParaRPr lang="en-GB" altLang="es-E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0830C-0D8D-4FA7-A15C-09E87FB39DA6}" type="datetime4">
              <a:rPr lang="en-GB" altLang="es-ES"/>
              <a:pPr>
                <a:defRPr/>
              </a:pPr>
              <a:t>11 June 2018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301067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53D05-94AF-4725-B21E-99CF6C23EFF8}" type="slidenum">
              <a:rPr lang="en-GB" altLang="es-ES"/>
              <a:pPr>
                <a:defRPr/>
              </a:pPr>
              <a:t>‹#›</a:t>
            </a:fld>
            <a:endParaRPr lang="en-GB" altLang="es-E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F1C89-6EA4-4EF5-853B-45C39A9BFF70}" type="datetime4">
              <a:rPr lang="en-GB" altLang="es-ES"/>
              <a:pPr>
                <a:defRPr/>
              </a:pPr>
              <a:t>11 June 2018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322072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A7C2F-D404-4AAA-8946-832CE5AFA12D}" type="slidenum">
              <a:rPr lang="en-GB" altLang="es-ES"/>
              <a:pPr>
                <a:defRPr/>
              </a:pPr>
              <a:t>‹#›</a:t>
            </a:fld>
            <a:endParaRPr lang="en-GB" alt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5B46F-F67C-462F-9518-A3739EAEA668}" type="datetime4">
              <a:rPr lang="en-GB" altLang="es-ES"/>
              <a:pPr>
                <a:defRPr/>
              </a:pPr>
              <a:t>11 June 2018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101309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D4DCF-21E3-47E0-9DAD-4F203FBE87FF}" type="slidenum">
              <a:rPr lang="en-GB" altLang="es-ES"/>
              <a:pPr>
                <a:defRPr/>
              </a:pPr>
              <a:t>‹#›</a:t>
            </a:fld>
            <a:endParaRPr lang="en-GB" alt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107EE-6089-4FDB-A52B-7384C323CFB1}" type="datetime4">
              <a:rPr lang="en-GB" altLang="es-ES"/>
              <a:pPr>
                <a:defRPr/>
              </a:pPr>
              <a:t>11 June 2018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309767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9AA5E-E990-4282-BDEC-66443F979734}" type="slidenum">
              <a:rPr lang="en-GB" altLang="es-ES"/>
              <a:pPr>
                <a:defRPr/>
              </a:pPr>
              <a:t>‹#›</a:t>
            </a:fld>
            <a:endParaRPr lang="en-GB" altLang="es-E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475FD-62CE-472F-875F-A0848FDDB8A9}" type="datetime4">
              <a:rPr lang="en-GB" altLang="es-ES"/>
              <a:pPr>
                <a:defRPr/>
              </a:pPr>
              <a:t>11 June 2018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51982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title style</a:t>
            </a:r>
            <a:endParaRPr lang="en-GB" altLang="es-E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  <a:endParaRPr lang="en-GB" altLang="es-ES"/>
          </a:p>
        </p:txBody>
      </p:sp>
      <p:pic>
        <p:nvPicPr>
          <p:cNvPr id="1028" name="Picture 7" descr="logo-ltr.tif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5750"/>
            <a:ext cx="194468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250825" y="107950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50825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588" y="6246813"/>
            <a:ext cx="38671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GB" altLang="es-E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1638" y="6251575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17348D4-73FD-4295-9AC2-50326DE23924}" type="slidenum">
              <a:rPr lang="en-GB" altLang="es-ES"/>
              <a:pPr>
                <a:defRPr/>
              </a:pPr>
              <a:t>‹#›</a:t>
            </a:fld>
            <a:endParaRPr lang="en-GB" altLang="es-ES"/>
          </a:p>
        </p:txBody>
      </p:sp>
      <p:sp>
        <p:nvSpPr>
          <p:cNvPr id="20" name="Date Placeholder 6"/>
          <p:cNvSpPr>
            <a:spLocks noGrp="1"/>
          </p:cNvSpPr>
          <p:nvPr>
            <p:ph type="dt" sz="half" idx="2"/>
          </p:nvPr>
        </p:nvSpPr>
        <p:spPr>
          <a:xfrm>
            <a:off x="6732588" y="6207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6CDDAB-91AF-4760-9D05-56AD5DFC5B73}" type="datetime4">
              <a:rPr lang="en-GB" altLang="es-ES"/>
              <a:pPr>
                <a:defRPr/>
              </a:pPr>
              <a:t>11 June 2018</a:t>
            </a:fld>
            <a:endParaRPr lang="en-GB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pload.wikimedia.org/wikipedia/commons/thumb/8/87/Arduino_Logo.svg/720px-Arduino_Logo.svg.p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pload.wikimedia.org/wikipedia/commons/thumb/8/87/Arduino_Logo.svg/720px-Arduino_Logo.svg.pn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dl2.macupdate.com/images/icons256/51038.png?d=1478812602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dl2.macupdate.com/images/icons256/51038.png?d=147881260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250825" y="1125538"/>
            <a:ext cx="8642350" cy="1470025"/>
          </a:xfrm>
        </p:spPr>
        <p:txBody>
          <a:bodyPr/>
          <a:lstStyle/>
          <a:p>
            <a:pPr eaLnBrk="1" hangingPunct="1"/>
            <a:r>
              <a:rPr lang="en-GB" altLang="es-ES" dirty="0" err="1">
                <a:latin typeface="Arial" charset="0"/>
                <a:cs typeface="Arial" charset="0"/>
              </a:rPr>
              <a:t>OpenDrop</a:t>
            </a:r>
            <a:br>
              <a:rPr lang="en-GB" altLang="es-ES" dirty="0">
                <a:latin typeface="Arial" charset="0"/>
                <a:cs typeface="Arial" charset="0"/>
              </a:rPr>
            </a:br>
            <a:r>
              <a:rPr lang="en-GB" altLang="es-ES" dirty="0">
                <a:latin typeface="Arial" charset="0"/>
                <a:cs typeface="Arial" charset="0"/>
              </a:rPr>
              <a:t>Desktop Digital Biology Laboratory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323528" y="3068960"/>
            <a:ext cx="4393183" cy="1752600"/>
          </a:xfrm>
        </p:spPr>
        <p:txBody>
          <a:bodyPr/>
          <a:lstStyle/>
          <a:p>
            <a:pPr eaLnBrk="1" hangingPunct="1"/>
            <a:r>
              <a:rPr lang="en-GB" altLang="es-ES" b="1" dirty="0"/>
              <a:t>Hannes </a:t>
            </a:r>
            <a:r>
              <a:rPr lang="en-GB" altLang="es-ES" b="1" dirty="0" err="1"/>
              <a:t>Thielke</a:t>
            </a:r>
            <a:endParaRPr lang="en-GB" altLang="es-ES" b="1" dirty="0"/>
          </a:p>
        </p:txBody>
      </p:sp>
      <p:sp>
        <p:nvSpPr>
          <p:cNvPr id="2052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rgbClr val="BF2F37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4FFD494-2AB3-4768-A0D5-085F38545AA6}" type="datetime4">
              <a:rPr lang="en-GB" altLang="es-ES" sz="1200">
                <a:solidFill>
                  <a:srgbClr val="898989"/>
                </a:solidFill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11 June 2018</a:t>
            </a:fld>
            <a:endParaRPr lang="en-GB" altLang="es-ES" sz="12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205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rgbClr val="BF2F37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3549C5A-8FBD-4BB4-83C6-7792432721FD}" type="slidenum">
              <a:rPr lang="en-GB" altLang="es-ES" sz="1200">
                <a:solidFill>
                  <a:srgbClr val="898989"/>
                </a:solidFill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en-GB" altLang="es-ES" sz="12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2054" name="Footer Placeholder 5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rgbClr val="BF2F37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­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s-ES" sz="1200">
              <a:solidFill>
                <a:srgbClr val="898989"/>
              </a:solidFill>
              <a:latin typeface="Arial" charset="0"/>
            </a:endParaRPr>
          </a:p>
        </p:txBody>
      </p:sp>
      <p:sp>
        <p:nvSpPr>
          <p:cNvPr id="7" name="1 CuadroTexto">
            <a:extLst>
              <a:ext uri="{FF2B5EF4-FFF2-40B4-BE49-F238E27FC236}">
                <a16:creationId xmlns:a16="http://schemas.microsoft.com/office/drawing/2014/main" id="{EF5C58B7-9AB5-4E4E-8152-753275296473}"/>
              </a:ext>
            </a:extLst>
          </p:cNvPr>
          <p:cNvSpPr txBox="1"/>
          <p:nvPr/>
        </p:nvSpPr>
        <p:spPr>
          <a:xfrm>
            <a:off x="4499992" y="3068960"/>
            <a:ext cx="38884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GB" altLang="es-ES" sz="3200" b="1" dirty="0">
                <a:solidFill>
                  <a:schemeClr val="accent2"/>
                </a:solidFill>
                <a:latin typeface="+mj-lt"/>
              </a:rPr>
              <a:t>Supervisor:</a:t>
            </a:r>
          </a:p>
          <a:p>
            <a:pPr eaLnBrk="1" hangingPunct="1"/>
            <a:r>
              <a:rPr lang="en-GB" altLang="es-ES" sz="3200" dirty="0">
                <a:latin typeface="+mj-lt"/>
              </a:rPr>
              <a:t>Thomas Gorochowski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10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pic>
        <p:nvPicPr>
          <p:cNvPr id="2" name="topless_vid">
            <a:hlinkClick r:id="" action="ppaction://media"/>
            <a:extLst>
              <a:ext uri="{FF2B5EF4-FFF2-40B4-BE49-F238E27FC236}">
                <a16:creationId xmlns:a16="http://schemas.microsoft.com/office/drawing/2014/main" id="{FF059597-3FA1-9D48-A5EC-9CFF8428F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021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11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pic>
        <p:nvPicPr>
          <p:cNvPr id="3" name="multiple_droplets_movement">
            <a:hlinkClick r:id="" action="ppaction://media"/>
            <a:extLst>
              <a:ext uri="{FF2B5EF4-FFF2-40B4-BE49-F238E27FC236}">
                <a16:creationId xmlns:a16="http://schemas.microsoft.com/office/drawing/2014/main" id="{38BF48F9-3390-1B43-9AC9-29BCE9C3B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94979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6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12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53591-3B0C-D54C-B5AD-1AD8D797E522}"/>
              </a:ext>
            </a:extLst>
          </p:cNvPr>
          <p:cNvSpPr/>
          <p:nvPr/>
        </p:nvSpPr>
        <p:spPr>
          <a:xfrm>
            <a:off x="4602398" y="5949280"/>
            <a:ext cx="259228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EB25F2-35F3-5A48-B278-F49074F11CF1}"/>
              </a:ext>
            </a:extLst>
          </p:cNvPr>
          <p:cNvSpPr/>
          <p:nvPr/>
        </p:nvSpPr>
        <p:spPr>
          <a:xfrm>
            <a:off x="1660389" y="5949280"/>
            <a:ext cx="259228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45105C33-44E6-0047-AA8D-B8DF095EBB15}"/>
              </a:ext>
            </a:extLst>
          </p:cNvPr>
          <p:cNvSpPr/>
          <p:nvPr/>
        </p:nvSpPr>
        <p:spPr>
          <a:xfrm rot="6737616">
            <a:off x="2786342" y="3535124"/>
            <a:ext cx="3282391" cy="3282391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B9B5F6-5F44-4743-98F4-0DBA327B44A4}"/>
              </a:ext>
            </a:extLst>
          </p:cNvPr>
          <p:cNvCxnSpPr>
            <a:cxnSpLocks/>
          </p:cNvCxnSpPr>
          <p:nvPr/>
        </p:nvCxnSpPr>
        <p:spPr>
          <a:xfrm flipH="1" flipV="1">
            <a:off x="1669053" y="4494759"/>
            <a:ext cx="1822827" cy="3297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3E8F51-0B37-BE42-BA01-17AD38120787}"/>
              </a:ext>
            </a:extLst>
          </p:cNvPr>
          <p:cNvSpPr txBox="1"/>
          <p:nvPr/>
        </p:nvSpPr>
        <p:spPr>
          <a:xfrm>
            <a:off x="728305" y="426648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Droplet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2CA871-6FF7-9A44-8C89-9170FF726030}"/>
              </a:ext>
            </a:extLst>
          </p:cNvPr>
          <p:cNvSpPr/>
          <p:nvPr/>
        </p:nvSpPr>
        <p:spPr>
          <a:xfrm>
            <a:off x="1660389" y="5819668"/>
            <a:ext cx="5534297" cy="124850"/>
          </a:xfrm>
          <a:prstGeom prst="rect">
            <a:avLst/>
          </a:prstGeom>
          <a:solidFill>
            <a:srgbClr val="A6A6A6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4EB19-DDDA-9647-8AF1-DD0BA894A19C}"/>
              </a:ext>
            </a:extLst>
          </p:cNvPr>
          <p:cNvSpPr txBox="1"/>
          <p:nvPr/>
        </p:nvSpPr>
        <p:spPr>
          <a:xfrm>
            <a:off x="8011418" y="496664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250VDC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9C3A36-82C9-184C-8DE3-5EDD5B7EBCF1}"/>
              </a:ext>
            </a:extLst>
          </p:cNvPr>
          <p:cNvSpPr txBox="1"/>
          <p:nvPr/>
        </p:nvSpPr>
        <p:spPr>
          <a:xfrm>
            <a:off x="8178906" y="42930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03414-FC82-EF47-946F-D5B0B37C0B27}"/>
              </a:ext>
            </a:extLst>
          </p:cNvPr>
          <p:cNvSpPr/>
          <p:nvPr/>
        </p:nvSpPr>
        <p:spPr>
          <a:xfrm>
            <a:off x="1660388" y="3382437"/>
            <a:ext cx="5534297" cy="124850"/>
          </a:xfrm>
          <a:prstGeom prst="rect">
            <a:avLst/>
          </a:prstGeom>
          <a:solidFill>
            <a:srgbClr val="C5EDF0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0F5BC3-FFA8-CA40-88B4-DF52D5F22D96}"/>
              </a:ext>
            </a:extLst>
          </p:cNvPr>
          <p:cNvCxnSpPr>
            <a:cxnSpLocks/>
          </p:cNvCxnSpPr>
          <p:nvPr/>
        </p:nvCxnSpPr>
        <p:spPr>
          <a:xfrm flipH="1">
            <a:off x="1258739" y="3444862"/>
            <a:ext cx="4016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084A858-A578-E347-8A79-29689084C609}"/>
              </a:ext>
            </a:extLst>
          </p:cNvPr>
          <p:cNvSpPr txBox="1"/>
          <p:nvPr/>
        </p:nvSpPr>
        <p:spPr>
          <a:xfrm>
            <a:off x="112271" y="3260196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ITO-Glass</a:t>
            </a:r>
          </a:p>
          <a:p>
            <a:r>
              <a:rPr lang="en-US" dirty="0"/>
              <a:t>(conductive, coated)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0FD5F7-C88F-A44F-B664-6BD06E0BBBC4}"/>
              </a:ext>
            </a:extLst>
          </p:cNvPr>
          <p:cNvGrpSpPr/>
          <p:nvPr/>
        </p:nvGrpSpPr>
        <p:grpSpPr>
          <a:xfrm>
            <a:off x="7190068" y="3472571"/>
            <a:ext cx="1236732" cy="2548717"/>
            <a:chOff x="7194686" y="3444862"/>
            <a:chExt cx="1236732" cy="2548718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6D5D4C50-8CEC-744C-8240-508CE19E142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7199304" y="5157193"/>
              <a:ext cx="612754" cy="836387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E24978-0A34-C249-9604-0DCA107CDA57}"/>
                </a:ext>
              </a:extLst>
            </p:cNvPr>
            <p:cNvCxnSpPr/>
            <p:nvPr/>
          </p:nvCxnSpPr>
          <p:spPr>
            <a:xfrm>
              <a:off x="7596336" y="5157193"/>
              <a:ext cx="43204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338227-4922-A343-B682-EDC0EB3667FB}"/>
                </a:ext>
              </a:extLst>
            </p:cNvPr>
            <p:cNvCxnSpPr/>
            <p:nvPr/>
          </p:nvCxnSpPr>
          <p:spPr>
            <a:xfrm>
              <a:off x="7596336" y="5013177"/>
              <a:ext cx="43204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7CD55BBE-27F2-3144-984C-8ED3425DEC6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632121" y="4409811"/>
              <a:ext cx="767831" cy="407352"/>
            </a:xfrm>
            <a:prstGeom prst="bentConnector3">
              <a:avLst>
                <a:gd name="adj1" fmla="val 100143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83EB97-FFA0-1B48-9953-E534AA64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9713" y="4229570"/>
              <a:ext cx="0" cy="3985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332E85-D1C6-4D4C-B735-0BC144640039}"/>
                </a:ext>
              </a:extLst>
            </p:cNvPr>
            <p:cNvCxnSpPr/>
            <p:nvPr/>
          </p:nvCxnSpPr>
          <p:spPr>
            <a:xfrm>
              <a:off x="7999370" y="4657659"/>
              <a:ext cx="43204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F12800-679C-8745-BC5E-64DA7BEBA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1240" y="4709443"/>
              <a:ext cx="268308" cy="17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32A300-31EF-8642-A754-B0B3BB800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1806" y="4767700"/>
              <a:ext cx="141132" cy="17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4CC2954C-45AD-0D4B-91A8-3997D2A6313D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rot="16200000" flipV="1">
              <a:off x="6974593" y="3664955"/>
              <a:ext cx="1057557" cy="617372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CF1E23-BEAD-1E47-B55B-10BBBDA2151F}"/>
                </a:ext>
              </a:extLst>
            </p:cNvPr>
            <p:cNvSpPr/>
            <p:nvPr/>
          </p:nvSpPr>
          <p:spPr>
            <a:xfrm>
              <a:off x="7789502" y="42210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369BC7D-8613-ED4D-A040-1112EB899616}"/>
              </a:ext>
            </a:extLst>
          </p:cNvPr>
          <p:cNvSpPr txBox="1"/>
          <p:nvPr/>
        </p:nvSpPr>
        <p:spPr>
          <a:xfrm>
            <a:off x="467544" y="1124744"/>
            <a:ext cx="8398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Top-Cover Experiments</a:t>
            </a:r>
            <a:endParaRPr lang="en-US" sz="2800" b="1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Closed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Droplets will be discharged </a:t>
            </a:r>
            <a:r>
              <a:rPr lang="en-US" sz="2800" dirty="0">
                <a:latin typeface="+mn-lt"/>
                <a:sym typeface="Wingdings" pitchFamily="2" charset="2"/>
              </a:rPr>
              <a:t> better movement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sym typeface="Wingdings" pitchFamily="2" charset="2"/>
              </a:rPr>
              <a:t>Feedback feature can be implemented</a:t>
            </a: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05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s-ES" dirty="0">
                <a:solidFill>
                  <a:srgbClr val="898989"/>
                </a:solidFill>
              </a:rPr>
              <a:t>https://</a:t>
            </a:r>
            <a:r>
              <a:rPr lang="en-GB" altLang="es-ES" dirty="0" err="1">
                <a:solidFill>
                  <a:srgbClr val="898989"/>
                </a:solidFill>
              </a:rPr>
              <a:t>upload.wikimedia.org</a:t>
            </a:r>
            <a:r>
              <a:rPr lang="en-GB" altLang="es-ES" dirty="0">
                <a:solidFill>
                  <a:srgbClr val="898989"/>
                </a:solidFill>
              </a:rPr>
              <a:t>/</a:t>
            </a:r>
            <a:r>
              <a:rPr lang="en-GB" altLang="es-ES" dirty="0" err="1">
                <a:solidFill>
                  <a:srgbClr val="898989"/>
                </a:solidFill>
              </a:rPr>
              <a:t>wikipedia</a:t>
            </a:r>
            <a:r>
              <a:rPr lang="en-GB" altLang="es-ES" dirty="0">
                <a:solidFill>
                  <a:srgbClr val="898989"/>
                </a:solidFill>
              </a:rPr>
              <a:t>/commons/thumb/a/a2/</a:t>
            </a:r>
            <a:r>
              <a:rPr lang="en-GB" altLang="es-ES" dirty="0" err="1">
                <a:solidFill>
                  <a:srgbClr val="898989"/>
                </a:solidFill>
              </a:rPr>
              <a:t>Elmos_Clean_Room.jpg</a:t>
            </a:r>
            <a:r>
              <a:rPr lang="en-GB" altLang="es-ES" dirty="0">
                <a:solidFill>
                  <a:srgbClr val="898989"/>
                </a:solidFill>
              </a:rPr>
              <a:t>/2048px-Elmos_Clean_Room.jpg</a:t>
            </a: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13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0"/>
            <a:ext cx="50405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First attempts: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Spin-coating ITO-glass and Parafilm with Silicon Oil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Results: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Droplets stuck on the surface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  <a:sym typeface="Wingdings" pitchFamily="2" charset="2"/>
              </a:rPr>
              <a:t> Combination of Parafilm + Silicon Oil in Top-Cover Constellation is not working</a:t>
            </a: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EC301-14A0-D144-BE23-2008D50E4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02" y="1131828"/>
            <a:ext cx="2519786" cy="3530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B7C89-4384-A647-9E23-459C1F8098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2" t="3351" r="9948" b="25498"/>
          <a:stretch/>
        </p:blipFill>
        <p:spPr>
          <a:xfrm>
            <a:off x="7375292" y="1412776"/>
            <a:ext cx="462006" cy="64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13B40-4815-8E46-AA86-31B3BB065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10" y="3796477"/>
            <a:ext cx="2104685" cy="20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5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s-ES" dirty="0">
                <a:solidFill>
                  <a:srgbClr val="898989"/>
                </a:solidFill>
                <a:hlinkClick r:id="rId2"/>
              </a:rPr>
              <a:t>https://upload.wikimedia.org/wikipedia/commons/thumb/8/87/Arduino_Logo.svg/720px-Arduino_Logo.svg.png</a:t>
            </a:r>
            <a:endParaRPr lang="en-GB" altLang="es-ES" dirty="0">
              <a:solidFill>
                <a:srgbClr val="898989"/>
              </a:solidFill>
            </a:endParaRPr>
          </a:p>
          <a:p>
            <a:pPr eaLnBrk="1" hangingPunct="1"/>
            <a:r>
              <a:rPr lang="en-GB" altLang="es-ES" dirty="0">
                <a:solidFill>
                  <a:srgbClr val="898989"/>
                </a:solidFill>
              </a:rPr>
              <a:t>https://</a:t>
            </a:r>
            <a:r>
              <a:rPr lang="en-GB" altLang="es-ES" dirty="0" err="1">
                <a:solidFill>
                  <a:srgbClr val="898989"/>
                </a:solidFill>
              </a:rPr>
              <a:t>store.arduino.cc</a:t>
            </a:r>
            <a:r>
              <a:rPr lang="en-GB" altLang="es-ES" dirty="0">
                <a:solidFill>
                  <a:srgbClr val="898989"/>
                </a:solidFill>
              </a:rPr>
              <a:t>/</a:t>
            </a:r>
            <a:r>
              <a:rPr lang="en-GB" altLang="es-ES" dirty="0" err="1">
                <a:solidFill>
                  <a:srgbClr val="898989"/>
                </a:solidFill>
              </a:rPr>
              <a:t>usa</a:t>
            </a:r>
            <a:r>
              <a:rPr lang="en-GB" altLang="es-ES" dirty="0">
                <a:solidFill>
                  <a:srgbClr val="898989"/>
                </a:solidFill>
              </a:rPr>
              <a:t>/</a:t>
            </a:r>
            <a:r>
              <a:rPr lang="en-GB" altLang="es-ES" dirty="0" err="1">
                <a:solidFill>
                  <a:srgbClr val="898989"/>
                </a:solidFill>
              </a:rPr>
              <a:t>arduino</a:t>
            </a:r>
            <a:r>
              <a:rPr lang="en-GB" altLang="es-ES" dirty="0">
                <a:solidFill>
                  <a:srgbClr val="898989"/>
                </a:solidFill>
              </a:rPr>
              <a:t>-micro</a:t>
            </a: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14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0"/>
            <a:ext cx="83986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Programming:</a:t>
            </a: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Arduino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C++ Library on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Properties: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Programming via USB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5V Logic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32 KB Flash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32 I/O Pins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3C0D2-0882-BA4E-95E9-ADB087236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268760"/>
            <a:ext cx="2627784" cy="178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22611-91C4-BC43-9BDD-2584D3090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4" t="28540" r="14394" b="29327"/>
          <a:stretch/>
        </p:blipFill>
        <p:spPr>
          <a:xfrm>
            <a:off x="5833578" y="3340035"/>
            <a:ext cx="2840931" cy="105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s-ES" dirty="0">
                <a:solidFill>
                  <a:srgbClr val="898989"/>
                </a:solidFill>
                <a:hlinkClick r:id="rId2"/>
              </a:rPr>
              <a:t>https://upload.wikimedia.org/wikipedia/commons/thumb/8/87/Arduino_Logo.svg/720px-Arduino_Logo.svg.png</a:t>
            </a:r>
            <a:endParaRPr lang="en-GB" altLang="es-ES" dirty="0">
              <a:solidFill>
                <a:srgbClr val="898989"/>
              </a:solidFill>
            </a:endParaRPr>
          </a:p>
          <a:p>
            <a:pPr eaLnBrk="1" hangingPunct="1"/>
            <a:r>
              <a:rPr lang="en-GB" altLang="es-ES" dirty="0">
                <a:solidFill>
                  <a:srgbClr val="898989"/>
                </a:solidFill>
              </a:rPr>
              <a:t>https://</a:t>
            </a:r>
            <a:r>
              <a:rPr lang="en-GB" altLang="es-ES" dirty="0" err="1">
                <a:solidFill>
                  <a:srgbClr val="898989"/>
                </a:solidFill>
              </a:rPr>
              <a:t>store.arduino.cc</a:t>
            </a:r>
            <a:r>
              <a:rPr lang="en-GB" altLang="es-ES" dirty="0">
                <a:solidFill>
                  <a:srgbClr val="898989"/>
                </a:solidFill>
              </a:rPr>
              <a:t>/</a:t>
            </a:r>
            <a:r>
              <a:rPr lang="en-GB" altLang="es-ES" dirty="0" err="1">
                <a:solidFill>
                  <a:srgbClr val="898989"/>
                </a:solidFill>
              </a:rPr>
              <a:t>usa</a:t>
            </a:r>
            <a:r>
              <a:rPr lang="en-GB" altLang="es-ES" dirty="0">
                <a:solidFill>
                  <a:srgbClr val="898989"/>
                </a:solidFill>
              </a:rPr>
              <a:t>/</a:t>
            </a:r>
            <a:r>
              <a:rPr lang="en-GB" altLang="es-ES" dirty="0" err="1">
                <a:solidFill>
                  <a:srgbClr val="898989"/>
                </a:solidFill>
              </a:rPr>
              <a:t>arduino</a:t>
            </a:r>
            <a:r>
              <a:rPr lang="en-GB" altLang="es-ES" dirty="0">
                <a:solidFill>
                  <a:srgbClr val="898989"/>
                </a:solidFill>
              </a:rPr>
              <a:t>-micro</a:t>
            </a: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15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0"/>
            <a:ext cx="83986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Programming:</a:t>
            </a: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Arduino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C++ Library on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Properties: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Programming via USB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5V Logic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32 KB Flash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32 I/O Pins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3C0D2-0882-BA4E-95E9-ADB087236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268760"/>
            <a:ext cx="2627784" cy="178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22611-91C4-BC43-9BDD-2584D3090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4" t="28540" r="14394" b="29327"/>
          <a:stretch/>
        </p:blipFill>
        <p:spPr>
          <a:xfrm>
            <a:off x="5833578" y="3340035"/>
            <a:ext cx="2840931" cy="1059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BF1B5-55DE-EB49-9196-9ACAE1541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4" y="1124744"/>
            <a:ext cx="5452646" cy="56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11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16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052736"/>
            <a:ext cx="83986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Python GUI for automatic code generation:</a:t>
            </a: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6BDFF-4F6F-4449-A453-44C0CAA28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14" y="1628800"/>
            <a:ext cx="5292771" cy="44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3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17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0"/>
            <a:ext cx="839864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OD-Measurement System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Measure Cell-Concentration of a droplet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600nm LED and light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B8752-D6FC-494C-90F8-314D1528C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36567"/>
            <a:ext cx="2297534" cy="1683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CFCD0-E0C1-C943-B9E8-BE7997A0A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7693" y="2801816"/>
            <a:ext cx="1513220" cy="1498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CEC963-CBE7-0B4A-BED6-F69570A15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04" y="3080454"/>
            <a:ext cx="6542618" cy="23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1"/>
            <a:ext cx="28803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External Setup</a:t>
            </a: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ADF39-D40F-AF41-96C0-7BF9CE43D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520000" cy="19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54126-7BC2-2D46-A106-9DFF433ED02D}"/>
              </a:ext>
            </a:extLst>
          </p:cNvPr>
          <p:cNvSpPr txBox="1"/>
          <p:nvPr/>
        </p:nvSpPr>
        <p:spPr>
          <a:xfrm>
            <a:off x="5652120" y="1268761"/>
            <a:ext cx="28803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Internal Setup</a:t>
            </a: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63EC2-9366-814B-AFC5-21499A851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918660"/>
            <a:ext cx="3520000" cy="19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42073-2A0C-224B-A5DE-018777FF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96" y="1916832"/>
            <a:ext cx="3520000" cy="19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D6225-77EA-6845-ACBD-6E4C5D94E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96" y="4044028"/>
            <a:ext cx="3520000" cy="19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728061-9F20-BA45-B8B8-1A72FF8A6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04" y="4148421"/>
            <a:ext cx="1800000" cy="1580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24711D-CBFC-B447-85E7-73E577CFE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04" y="2164194"/>
            <a:ext cx="1800000" cy="1418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05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19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1"/>
            <a:ext cx="46085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External Setup - Results</a:t>
            </a: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0BF29-1AF6-DD43-BFA3-F62CCD2D8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>
          <a:xfrm>
            <a:off x="1468437" y="1984027"/>
            <a:ext cx="6487939" cy="389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2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2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77094-C84A-7344-B911-F3843CD46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90452"/>
            <a:ext cx="4380716" cy="3645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724D1-8A61-4944-AE57-752B43EBF67A}"/>
              </a:ext>
            </a:extLst>
          </p:cNvPr>
          <p:cNvSpPr txBox="1"/>
          <p:nvPr/>
        </p:nvSpPr>
        <p:spPr>
          <a:xfrm>
            <a:off x="4932362" y="1590452"/>
            <a:ext cx="39338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Open source platform for digital microfluidics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Low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Automating biology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Electrowetting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509148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s-ES" dirty="0">
                <a:solidFill>
                  <a:srgbClr val="898989"/>
                </a:solidFill>
                <a:hlinkClick r:id="rId2"/>
              </a:rPr>
              <a:t>https://dl2.macupdate.com/images/icons256/51038.png?d=1478812602</a:t>
            </a:r>
            <a:br>
              <a:rPr lang="en-GB" altLang="es-ES" dirty="0">
                <a:solidFill>
                  <a:srgbClr val="898989"/>
                </a:solidFill>
              </a:rPr>
            </a:br>
            <a:r>
              <a:rPr lang="en-GB" altLang="es-ES" dirty="0">
                <a:solidFill>
                  <a:srgbClr val="898989"/>
                </a:solidFill>
              </a:rPr>
              <a:t>https://s3-us-west-2.amazonaws.com/</a:t>
            </a:r>
            <a:r>
              <a:rPr lang="en-GB" altLang="es-ES" dirty="0" err="1">
                <a:solidFill>
                  <a:srgbClr val="898989"/>
                </a:solidFill>
              </a:rPr>
              <a:t>cosmicjs</a:t>
            </a:r>
            <a:r>
              <a:rPr lang="en-GB" altLang="es-ES" dirty="0">
                <a:solidFill>
                  <a:srgbClr val="898989"/>
                </a:solidFill>
              </a:rPr>
              <a:t>/e7ce1f70-27c7-11e7-9631-b17e7278f329-github.svg</a:t>
            </a: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20</a:t>
            </a:fld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1"/>
            <a:ext cx="59766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Code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Code-Documentation in </a:t>
            </a:r>
            <a:r>
              <a:rPr lang="en-US" sz="2400" b="1" dirty="0" err="1">
                <a:latin typeface="+mn-lt"/>
              </a:rPr>
              <a:t>Doxygen</a:t>
            </a:r>
            <a:r>
              <a:rPr lang="en-US" sz="2400" dirty="0">
                <a:latin typeface="+mn-lt"/>
              </a:rPr>
              <a:t>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  <a:sym typeface="Wingdings" pitchFamily="2" charset="2"/>
              </a:rPr>
              <a:t> Automatic Creation of HTML-Site</a:t>
            </a:r>
            <a:br>
              <a:rPr lang="en-US" sz="2400" dirty="0">
                <a:latin typeface="+mn-lt"/>
                <a:sym typeface="Wingdings" pitchFamily="2" charset="2"/>
              </a:rPr>
            </a:br>
            <a:r>
              <a:rPr lang="en-US" sz="2400" dirty="0">
                <a:latin typeface="+mn-lt"/>
                <a:sym typeface="Wingdings" pitchFamily="2" charset="2"/>
              </a:rPr>
              <a:t> Easy implementation on </a:t>
            </a:r>
            <a:r>
              <a:rPr lang="en-US" sz="2400" dirty="0" err="1">
                <a:latin typeface="+mn-lt"/>
                <a:sym typeface="Wingdings" pitchFamily="2" charset="2"/>
              </a:rPr>
              <a:t>Github</a:t>
            </a:r>
            <a:r>
              <a:rPr lang="en-US" sz="2400" dirty="0">
                <a:latin typeface="+mn-lt"/>
                <a:sym typeface="Wingdings" pitchFamily="2" charset="2"/>
              </a:rPr>
              <a:t>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+mn-lt"/>
              <a:sym typeface="Wingdings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0608E-54C2-494A-AB62-FA063657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536700"/>
            <a:ext cx="1833376" cy="18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8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21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1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Code 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4E241-1357-7C48-A0D8-74EBC1A64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85"/>
          <a:stretch/>
        </p:blipFill>
        <p:spPr>
          <a:xfrm>
            <a:off x="128588" y="1822237"/>
            <a:ext cx="5235500" cy="4255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F5E77-5989-0449-B9F0-032025D1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2"/>
          <a:stretch/>
        </p:blipFill>
        <p:spPr>
          <a:xfrm>
            <a:off x="5940152" y="1822238"/>
            <a:ext cx="3149252" cy="42569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9FDBC9-4DB6-294C-B6BB-BE3B6FD8762B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364088" y="3950086"/>
            <a:ext cx="576064" cy="6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73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509148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s-ES" dirty="0">
                <a:solidFill>
                  <a:srgbClr val="898989"/>
                </a:solidFill>
                <a:hlinkClick r:id="rId2"/>
              </a:rPr>
              <a:t>https://dl2.macupdate.com/images/icons256/51038.png?d=1478812602</a:t>
            </a:r>
            <a:br>
              <a:rPr lang="en-GB" altLang="es-ES" dirty="0">
                <a:solidFill>
                  <a:srgbClr val="898989"/>
                </a:solidFill>
              </a:rPr>
            </a:br>
            <a:r>
              <a:rPr lang="en-GB" altLang="es-ES" dirty="0">
                <a:solidFill>
                  <a:srgbClr val="898989"/>
                </a:solidFill>
              </a:rPr>
              <a:t>https://s3-us-west-2.amazonaws.com/</a:t>
            </a:r>
            <a:r>
              <a:rPr lang="en-GB" altLang="es-ES" dirty="0" err="1">
                <a:solidFill>
                  <a:srgbClr val="898989"/>
                </a:solidFill>
              </a:rPr>
              <a:t>cosmicjs</a:t>
            </a:r>
            <a:r>
              <a:rPr lang="en-GB" altLang="es-ES" dirty="0">
                <a:solidFill>
                  <a:srgbClr val="898989"/>
                </a:solidFill>
              </a:rPr>
              <a:t>/e7ce1f70-27c7-11e7-9631-b17e7278f329-github.svg</a:t>
            </a: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22</a:t>
            </a:fld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1"/>
            <a:ext cx="59766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+mn-lt"/>
              </a:rPr>
              <a:t>Code Documentation</a:t>
            </a:r>
            <a:endParaRPr lang="en-US" sz="3200" b="1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Code-Documentation in </a:t>
            </a:r>
            <a:r>
              <a:rPr lang="en-US" sz="2400" b="1" dirty="0" err="1">
                <a:latin typeface="+mn-lt"/>
              </a:rPr>
              <a:t>Doxygen</a:t>
            </a:r>
            <a:r>
              <a:rPr lang="en-US" sz="2400" dirty="0">
                <a:latin typeface="+mn-lt"/>
              </a:rPr>
              <a:t>: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  <a:sym typeface="Wingdings" pitchFamily="2" charset="2"/>
              </a:rPr>
              <a:t> Automatic Creation of HTML-Site</a:t>
            </a:r>
            <a:br>
              <a:rPr lang="en-US" sz="2400" dirty="0">
                <a:latin typeface="+mn-lt"/>
                <a:sym typeface="Wingdings" pitchFamily="2" charset="2"/>
              </a:rPr>
            </a:br>
            <a:r>
              <a:rPr lang="en-US" sz="2400" dirty="0">
                <a:latin typeface="+mn-lt"/>
                <a:sym typeface="Wingdings" pitchFamily="2" charset="2"/>
              </a:rPr>
              <a:t> Easy implementation on </a:t>
            </a:r>
            <a:r>
              <a:rPr lang="en-US" sz="2400" dirty="0" err="1">
                <a:latin typeface="+mn-lt"/>
                <a:sym typeface="Wingdings" pitchFamily="2" charset="2"/>
              </a:rPr>
              <a:t>Github</a:t>
            </a:r>
            <a:r>
              <a:rPr lang="en-US" sz="2400" dirty="0">
                <a:latin typeface="+mn-lt"/>
                <a:sym typeface="Wingdings" pitchFamily="2" charset="2"/>
              </a:rPr>
              <a:t>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+mn-lt"/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sym typeface="Wingdings" pitchFamily="2" charset="2"/>
              </a:rPr>
              <a:t>Version control on </a:t>
            </a:r>
            <a:r>
              <a:rPr lang="en-US" sz="2400" b="1" dirty="0">
                <a:latin typeface="+mn-lt"/>
                <a:sym typeface="Wingdings" pitchFamily="2" charset="2"/>
              </a:rPr>
              <a:t>GitHub</a:t>
            </a:r>
            <a:br>
              <a:rPr lang="en-US" sz="2800" dirty="0">
                <a:latin typeface="+mn-lt"/>
                <a:sym typeface="Wingdings" pitchFamily="2" charset="2"/>
              </a:rPr>
            </a:br>
            <a:r>
              <a:rPr lang="en-US" sz="2400" dirty="0">
                <a:latin typeface="+mn-lt"/>
                <a:sym typeface="Wingdings" pitchFamily="2" charset="2"/>
              </a:rPr>
              <a:t> Backups</a:t>
            </a:r>
            <a:br>
              <a:rPr lang="en-US" sz="2400" dirty="0">
                <a:latin typeface="+mn-lt"/>
                <a:sym typeface="Wingdings" pitchFamily="2" charset="2"/>
              </a:rPr>
            </a:br>
            <a:r>
              <a:rPr lang="en-US" sz="2400" dirty="0">
                <a:latin typeface="+mn-lt"/>
                <a:sym typeface="Wingdings" pitchFamily="2" charset="2"/>
              </a:rPr>
              <a:t> restoring old code versions and documenting changes</a:t>
            </a:r>
            <a:br>
              <a:rPr lang="en-US" sz="2800" dirty="0">
                <a:latin typeface="+mn-lt"/>
                <a:sym typeface="Wingdings" pitchFamily="2" charset="2"/>
              </a:rPr>
            </a:br>
            <a:r>
              <a:rPr lang="en-US" sz="2400" dirty="0">
                <a:latin typeface="+mn-lt"/>
                <a:sym typeface="Wingdings" pitchFamily="2" charset="2"/>
              </a:rPr>
              <a:t> implementing in GitHub Pages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0608E-54C2-494A-AB62-FA063657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536700"/>
            <a:ext cx="1833376" cy="1833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14068-E006-7B42-925A-F1510E40F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613787"/>
            <a:ext cx="1930331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23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1"/>
            <a:ext cx="82809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Future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ETFE Foil + </a:t>
            </a:r>
            <a:r>
              <a:rPr lang="en-US" sz="2800" dirty="0" err="1">
                <a:latin typeface="+mn-lt"/>
              </a:rPr>
              <a:t>Fluoropel</a:t>
            </a:r>
            <a:r>
              <a:rPr lang="en-US" sz="2800" dirty="0">
                <a:latin typeface="+mn-lt"/>
              </a:rPr>
              <a:t> PFC1601V Coating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Study cell behavior on the electrodes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Top-Cover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Feedback-Loop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sym typeface="Wingdings" pitchFamily="2" charset="2"/>
              </a:rPr>
              <a:t>Heating electrodes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sym typeface="Wingdings" pitchFamily="2" charset="2"/>
              </a:rPr>
              <a:t>Liquid Reservoir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8B40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1104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165420-EB27-411A-9C5C-838B3D8B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16832"/>
            <a:ext cx="8640960" cy="114300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Thank you for your attention</a:t>
            </a:r>
            <a:br>
              <a:rPr lang="en-GB" dirty="0"/>
            </a:br>
            <a:r>
              <a:rPr lang="en-GB" dirty="0"/>
              <a:t>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D0B7E3-14DF-4248-89FA-36719CAC70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GB" altLang="es-E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BDBF8-6CAA-4D38-8550-D867092579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69AA5E-E990-4282-BDEC-66443F979734}" type="slidenum">
              <a:rPr lang="en-GB" altLang="es-ES" smtClean="0"/>
              <a:pPr>
                <a:defRPr/>
              </a:pPr>
              <a:t>24</a:t>
            </a:fld>
            <a:endParaRPr lang="en-GB" alt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1F5ED-B1B3-4E01-A782-54B12FC9F49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DD0475FD-62CE-472F-875F-A0848FDDB8A9}" type="datetime4">
              <a:rPr lang="en-GB" altLang="es-ES" smtClean="0"/>
              <a:pPr>
                <a:defRPr/>
              </a:pPr>
              <a:t>11 June 2018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240473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altLang="es-ES" dirty="0">
                <a:solidFill>
                  <a:srgbClr val="898989"/>
                </a:solidFill>
              </a:rPr>
              <a:t>https://</a:t>
            </a:r>
            <a:r>
              <a:rPr lang="en-GB" altLang="es-ES" dirty="0" err="1">
                <a:solidFill>
                  <a:srgbClr val="898989"/>
                </a:solidFill>
              </a:rPr>
              <a:t>www.youtube.com</a:t>
            </a:r>
            <a:r>
              <a:rPr lang="en-GB" altLang="es-ES" dirty="0">
                <a:solidFill>
                  <a:srgbClr val="898989"/>
                </a:solidFill>
              </a:rPr>
              <a:t>/</a:t>
            </a:r>
            <a:r>
              <a:rPr lang="en-GB" altLang="es-ES" dirty="0" err="1">
                <a:solidFill>
                  <a:srgbClr val="898989"/>
                </a:solidFill>
              </a:rPr>
              <a:t>watch?v</a:t>
            </a:r>
            <a:r>
              <a:rPr lang="en-GB" altLang="es-ES" dirty="0">
                <a:solidFill>
                  <a:srgbClr val="898989"/>
                </a:solidFill>
              </a:rPr>
              <a:t>=FKR5nrJtj08</a:t>
            </a: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3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pic>
        <p:nvPicPr>
          <p:cNvPr id="2" name="OpenDrop_Frogger">
            <a:hlinkClick r:id="" action="ppaction://media"/>
            <a:extLst>
              <a:ext uri="{FF2B5EF4-FFF2-40B4-BE49-F238E27FC236}">
                <a16:creationId xmlns:a16="http://schemas.microsoft.com/office/drawing/2014/main" id="{150B6693-1B61-7445-B17E-E20C9BDE5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858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4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0"/>
            <a:ext cx="83986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Aims</a:t>
            </a:r>
            <a:endParaRPr lang="en-US" sz="2800" b="1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Familiarizing with the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Hydrophobic Coating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Topless Experiments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Top-Cover Experiments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OD-Measurement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Future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77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5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DFF1F-294E-434F-8FA3-EE25184D0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759277" cy="48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6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C69F7-251B-3443-84DE-0C39F138B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6" y="1412776"/>
            <a:ext cx="8572030" cy="431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8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7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BD80-1A0F-8445-8B94-FE7F1521817F}"/>
              </a:ext>
            </a:extLst>
          </p:cNvPr>
          <p:cNvSpPr txBox="1"/>
          <p:nvPr/>
        </p:nvSpPr>
        <p:spPr>
          <a:xfrm>
            <a:off x="467544" y="1268760"/>
            <a:ext cx="83986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Hydrophobic Coating Materials</a:t>
            </a:r>
            <a:endParaRPr lang="en-US" sz="2800" b="1" dirty="0">
              <a:latin typeface="+mn-lt"/>
            </a:endParaRPr>
          </a:p>
          <a:p>
            <a:r>
              <a:rPr lang="en-US" sz="2800" dirty="0">
                <a:latin typeface="+mn-lt"/>
              </a:rPr>
              <a:t>Topless Configuration: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Kitchen Foil (Saran Wrap) + </a:t>
            </a:r>
            <a:r>
              <a:rPr lang="en-US" sz="2800" dirty="0" err="1">
                <a:latin typeface="+mn-lt"/>
              </a:rPr>
              <a:t>RainX</a:t>
            </a:r>
            <a:r>
              <a:rPr lang="en-US" sz="2800" dirty="0">
                <a:latin typeface="+mn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Parafilm + high viscous Silicon Oil (5cst)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PTFE + Silicon 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Top-Cover Configuration (advanced):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ETFE Foil + </a:t>
            </a:r>
            <a:r>
              <a:rPr lang="en-US" sz="2800" dirty="0" err="1">
                <a:latin typeface="+mn-lt"/>
              </a:rPr>
              <a:t>FluoroPel</a:t>
            </a:r>
            <a:r>
              <a:rPr lang="en-US" sz="2800" dirty="0">
                <a:latin typeface="+mn-lt"/>
              </a:rPr>
              <a:t> PFC1601V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095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84D87D-04DE-1143-B03B-855B0CF11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88876"/>
            <a:ext cx="4160000" cy="23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269EBE-E923-A44B-A6C7-7C5666B28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27" y="1288875"/>
            <a:ext cx="4160002" cy="23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B1D5D-6EB3-0840-A325-E1F015BD0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81288"/>
            <a:ext cx="4160000" cy="23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DEFC06-49F1-C74F-9F5D-00E3FB862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29" y="3681288"/>
            <a:ext cx="4160000" cy="23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AC12CD-6C0B-724E-8515-738291779A7B}"/>
              </a:ext>
            </a:extLst>
          </p:cNvPr>
          <p:cNvSpPr txBox="1"/>
          <p:nvPr/>
        </p:nvSpPr>
        <p:spPr>
          <a:xfrm>
            <a:off x="397496" y="1287190"/>
            <a:ext cx="10470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– Clean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9BE380-0CB3-694C-812A-C7BB774E1E89}"/>
              </a:ext>
            </a:extLst>
          </p:cNvPr>
          <p:cNvSpPr txBox="1"/>
          <p:nvPr/>
        </p:nvSpPr>
        <p:spPr>
          <a:xfrm>
            <a:off x="4718527" y="1287190"/>
            <a:ext cx="18792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– Apply Parafilm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69149-FAF5-6945-8722-68ED5AF149BF}"/>
              </a:ext>
            </a:extLst>
          </p:cNvPr>
          <p:cNvSpPr txBox="1"/>
          <p:nvPr/>
        </p:nvSpPr>
        <p:spPr>
          <a:xfrm>
            <a:off x="397496" y="3676526"/>
            <a:ext cx="202459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– Apply Silicon Oil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AC73A7-2D85-1149-B380-978722E3DF42}"/>
              </a:ext>
            </a:extLst>
          </p:cNvPr>
          <p:cNvSpPr txBox="1"/>
          <p:nvPr/>
        </p:nvSpPr>
        <p:spPr>
          <a:xfrm>
            <a:off x="4712917" y="3676526"/>
            <a:ext cx="139307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4 - Discharge</a:t>
            </a:r>
          </a:p>
        </p:txBody>
      </p:sp>
    </p:spTree>
    <p:extLst>
      <p:ext uri="{BB962C8B-B14F-4D97-AF65-F5344CB8AC3E}">
        <p14:creationId xmlns:p14="http://schemas.microsoft.com/office/powerpoint/2010/main" val="160539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Marcador de pie de página"/>
          <p:cNvSpPr>
            <a:spLocks noGrp="1"/>
          </p:cNvSpPr>
          <p:nvPr>
            <p:ph type="ftr" sz="quarter" idx="10"/>
          </p:nvPr>
        </p:nvSpPr>
        <p:spPr bwMode="auto">
          <a:xfrm>
            <a:off x="128588" y="6246813"/>
            <a:ext cx="42989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GB" altLang="es-ES" dirty="0">
              <a:solidFill>
                <a:srgbClr val="898989"/>
              </a:solidFill>
            </a:endParaRPr>
          </a:p>
        </p:txBody>
      </p:sp>
      <p:sp>
        <p:nvSpPr>
          <p:cNvPr id="3075" name="4 Marcador de número de diapositiva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99D2AD8-7DA3-4FB3-A0D3-BBDBB1DA179D}" type="slidenum">
              <a:rPr lang="en-GB" altLang="es-ES">
                <a:solidFill>
                  <a:srgbClr val="898989"/>
                </a:solidFill>
              </a:rPr>
              <a:pPr eaLnBrk="1" hangingPunct="1"/>
              <a:t>9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3076" name="5 Marcador de fecha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03223-B424-4770-B2F6-356C547FAF4F}" type="datetime4">
              <a:rPr lang="en-GB" altLang="es-ES">
                <a:solidFill>
                  <a:srgbClr val="898989"/>
                </a:solidFill>
              </a:rPr>
              <a:pPr eaLnBrk="1" hangingPunct="1"/>
              <a:t>11 June 2018</a:t>
            </a:fld>
            <a:endParaRPr lang="en-GB" altLang="es-ES">
              <a:solidFill>
                <a:srgbClr val="89898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53591-3B0C-D54C-B5AD-1AD8D797E522}"/>
              </a:ext>
            </a:extLst>
          </p:cNvPr>
          <p:cNvSpPr/>
          <p:nvPr/>
        </p:nvSpPr>
        <p:spPr>
          <a:xfrm>
            <a:off x="4602398" y="5661248"/>
            <a:ext cx="259228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EB25F2-35F3-5A48-B278-F49074F11CF1}"/>
              </a:ext>
            </a:extLst>
          </p:cNvPr>
          <p:cNvSpPr/>
          <p:nvPr/>
        </p:nvSpPr>
        <p:spPr>
          <a:xfrm>
            <a:off x="1660389" y="5661248"/>
            <a:ext cx="2592288" cy="1440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45105C33-44E6-0047-AA8D-B8DF095EBB15}"/>
              </a:ext>
            </a:extLst>
          </p:cNvPr>
          <p:cNvSpPr/>
          <p:nvPr/>
        </p:nvSpPr>
        <p:spPr>
          <a:xfrm rot="6737616">
            <a:off x="2786342" y="3247092"/>
            <a:ext cx="3282391" cy="3282391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2CA871-6FF7-9A44-8C89-9170FF726030}"/>
              </a:ext>
            </a:extLst>
          </p:cNvPr>
          <p:cNvSpPr/>
          <p:nvPr/>
        </p:nvSpPr>
        <p:spPr>
          <a:xfrm>
            <a:off x="1660389" y="5531636"/>
            <a:ext cx="5534297" cy="124850"/>
          </a:xfrm>
          <a:prstGeom prst="rect">
            <a:avLst/>
          </a:prstGeom>
          <a:solidFill>
            <a:srgbClr val="A6A6A6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4EB19-DDDA-9647-8AF1-DD0BA894A19C}"/>
              </a:ext>
            </a:extLst>
          </p:cNvPr>
          <p:cNvSpPr txBox="1"/>
          <p:nvPr/>
        </p:nvSpPr>
        <p:spPr>
          <a:xfrm>
            <a:off x="7999370" y="479715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250VDC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9C3A36-82C9-184C-8DE3-5EDD5B7EBCF1}"/>
              </a:ext>
            </a:extLst>
          </p:cNvPr>
          <p:cNvSpPr txBox="1"/>
          <p:nvPr/>
        </p:nvSpPr>
        <p:spPr>
          <a:xfrm>
            <a:off x="8195503" y="40115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43F319-B292-0047-A274-A1D68EF9DC4D}"/>
              </a:ext>
            </a:extLst>
          </p:cNvPr>
          <p:cNvGrpSpPr/>
          <p:nvPr/>
        </p:nvGrpSpPr>
        <p:grpSpPr>
          <a:xfrm>
            <a:off x="7194686" y="3861048"/>
            <a:ext cx="1236732" cy="1872208"/>
            <a:chOff x="7194686" y="3861048"/>
            <a:chExt cx="1236732" cy="1872208"/>
          </a:xfrm>
        </p:grpSpPr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6D5D4C50-8CEC-744C-8240-508CE19E142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7194686" y="5085184"/>
              <a:ext cx="617674" cy="648072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E24978-0A34-C249-9604-0DCA107CDA57}"/>
                </a:ext>
              </a:extLst>
            </p:cNvPr>
            <p:cNvCxnSpPr/>
            <p:nvPr/>
          </p:nvCxnSpPr>
          <p:spPr>
            <a:xfrm>
              <a:off x="7596336" y="5085184"/>
              <a:ext cx="43204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338227-4922-A343-B682-EDC0EB3667FB}"/>
                </a:ext>
              </a:extLst>
            </p:cNvPr>
            <p:cNvCxnSpPr/>
            <p:nvPr/>
          </p:nvCxnSpPr>
          <p:spPr>
            <a:xfrm>
              <a:off x="7596336" y="4941168"/>
              <a:ext cx="43204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7CD55BBE-27F2-3144-984C-8ED3425DEC6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77306" y="4196102"/>
              <a:ext cx="1080120" cy="410012"/>
            </a:xfrm>
            <a:prstGeom prst="bentConnector3">
              <a:avLst>
                <a:gd name="adj1" fmla="val 100066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83EB97-FFA0-1B48-9953-E534AA640096}"/>
                </a:ext>
              </a:extLst>
            </p:cNvPr>
            <p:cNvCxnSpPr>
              <a:cxnSpLocks/>
            </p:cNvCxnSpPr>
            <p:nvPr/>
          </p:nvCxnSpPr>
          <p:spPr>
            <a:xfrm>
              <a:off x="8215394" y="3861048"/>
              <a:ext cx="6978" cy="46805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332E85-D1C6-4D4C-B735-0BC144640039}"/>
                </a:ext>
              </a:extLst>
            </p:cNvPr>
            <p:cNvCxnSpPr/>
            <p:nvPr/>
          </p:nvCxnSpPr>
          <p:spPr>
            <a:xfrm>
              <a:off x="7999370" y="4345285"/>
              <a:ext cx="43204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F12800-679C-8745-BC5E-64DA7BEBA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1240" y="4397069"/>
              <a:ext cx="268308" cy="17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32A300-31EF-8642-A754-B0B3BB800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1806" y="4455328"/>
              <a:ext cx="141132" cy="17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0BEDAC-FE42-DC49-9457-653D3AC0485E}"/>
              </a:ext>
            </a:extLst>
          </p:cNvPr>
          <p:cNvCxnSpPr>
            <a:cxnSpLocks/>
          </p:cNvCxnSpPr>
          <p:nvPr/>
        </p:nvCxnSpPr>
        <p:spPr>
          <a:xfrm flipH="1" flipV="1">
            <a:off x="1669053" y="4206727"/>
            <a:ext cx="1822827" cy="3297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2840B4A-E120-8942-990E-A5854649F253}"/>
              </a:ext>
            </a:extLst>
          </p:cNvPr>
          <p:cNvSpPr txBox="1"/>
          <p:nvPr/>
        </p:nvSpPr>
        <p:spPr>
          <a:xfrm>
            <a:off x="728305" y="39784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Droplet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2AFF36-72EA-AE46-BECE-C7358984A486}"/>
              </a:ext>
            </a:extLst>
          </p:cNvPr>
          <p:cNvSpPr txBox="1"/>
          <p:nvPr/>
        </p:nvSpPr>
        <p:spPr>
          <a:xfrm>
            <a:off x="467544" y="1268760"/>
            <a:ext cx="8398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</a:rPr>
              <a:t>Topless Experiments</a:t>
            </a:r>
            <a:endParaRPr lang="en-US" sz="2800" b="1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closed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Droplets will charge over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No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5D4B7D-9641-AE49-9922-AB2FD30896A1}"/>
              </a:ext>
            </a:extLst>
          </p:cNvPr>
          <p:cNvCxnSpPr>
            <a:cxnSpLocks/>
          </p:cNvCxnSpPr>
          <p:nvPr/>
        </p:nvCxnSpPr>
        <p:spPr>
          <a:xfrm flipH="1" flipV="1">
            <a:off x="1473379" y="4932256"/>
            <a:ext cx="813047" cy="59461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A2E6A2-6B9E-BF41-B985-F00E51AF9028}"/>
              </a:ext>
            </a:extLst>
          </p:cNvPr>
          <p:cNvSpPr txBox="1"/>
          <p:nvPr/>
        </p:nvSpPr>
        <p:spPr>
          <a:xfrm>
            <a:off x="303300" y="45453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Coated Foil</a:t>
            </a:r>
          </a:p>
        </p:txBody>
      </p:sp>
    </p:spTree>
    <p:extLst>
      <p:ext uri="{BB962C8B-B14F-4D97-AF65-F5344CB8AC3E}">
        <p14:creationId xmlns:p14="http://schemas.microsoft.com/office/powerpoint/2010/main" val="4033275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13433</TotalTime>
  <Words>485</Words>
  <Application>Microsoft Macintosh PowerPoint</Application>
  <PresentationFormat>On-screen Show (4:3)</PresentationFormat>
  <Paragraphs>164</Paragraphs>
  <Slides>24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Office Theme</vt:lpstr>
      <vt:lpstr>OpenDrop Desktop Digital Biology Laboratory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 Questions?</vt:lpstr>
    </vt:vector>
  </TitlesOfParts>
  <Company>University of Bristol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rebtc</dc:creator>
  <cp:lastModifiedBy>Microsoft Office User</cp:lastModifiedBy>
  <cp:revision>264</cp:revision>
  <dcterms:created xsi:type="dcterms:W3CDTF">2013-02-14T16:53:45Z</dcterms:created>
  <dcterms:modified xsi:type="dcterms:W3CDTF">2018-06-11T13:53:24Z</dcterms:modified>
</cp:coreProperties>
</file>